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Default Extension="png" ContentType="image/png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s/slide17.xml" ContentType="application/vnd.openxmlformats-officedocument.presentationml.slide+xml"/>
  <Override PartName="/ppt/slides/slide22.xml" ContentType="application/vnd.openxmlformats-officedocument.presentationml.slide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s/slide20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6" r:id="rId5"/>
    <p:sldId id="259" r:id="rId6"/>
    <p:sldId id="260" r:id="rId7"/>
    <p:sldId id="261" r:id="rId8"/>
    <p:sldId id="262" r:id="rId9"/>
    <p:sldId id="279" r:id="rId10"/>
    <p:sldId id="280" r:id="rId11"/>
    <p:sldId id="265" r:id="rId12"/>
    <p:sldId id="269" r:id="rId13"/>
    <p:sldId id="272" r:id="rId14"/>
    <p:sldId id="273" r:id="rId15"/>
    <p:sldId id="271" r:id="rId16"/>
    <p:sldId id="263" r:id="rId17"/>
    <p:sldId id="270" r:id="rId18"/>
    <p:sldId id="274" r:id="rId19"/>
    <p:sldId id="266" r:id="rId20"/>
    <p:sldId id="267" r:id="rId21"/>
    <p:sldId id="275" r:id="rId22"/>
    <p:sldId id="268" r:id="rId23"/>
    <p:sldId id="277" r:id="rId24"/>
    <p:sldId id="278" r:id="rId25"/>
  </p:sldIdLst>
  <p:sldSz cx="9144000" cy="6858000" type="screen4x3"/>
  <p:notesSz cx="6858000" cy="9144000"/>
  <p:defaultTextStyle>
    <a:defPPr>
      <a:defRPr lang="en-GB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34606" autoAdjust="0"/>
    <p:restoredTop sz="86453" autoAdjust="0"/>
  </p:normalViewPr>
  <p:slideViewPr>
    <p:cSldViewPr snapToGrid="0" snapToObjects="1" showGuides="1">
      <p:cViewPr varScale="1">
        <p:scale>
          <a:sx n="105" d="100"/>
          <a:sy n="105" d="100"/>
        </p:scale>
        <p:origin x="-264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AA2DE-1484-8F4E-87E2-220D5D2FDE97}" type="datetimeFigureOut">
              <a:rPr lang="en-GB" smtClean="0"/>
              <a:pPr/>
              <a:t>11/16/17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DB631-2BF1-084B-9638-B6ACE110101C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0LQmZXCWMFI" TargetMode="External"/><Relationship Id="rId3" Type="http://schemas.openxmlformats.org/officeDocument/2006/relationships/hyperlink" Target="https://www.psychologicalscience.org/observer/bayes-for-beginners-probability-and-likelihoo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ristol.ac.uk/caite/geocode/newcastleshortcourse/powerandsamplesize.pdf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Our toolbox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1143000"/>
          </a:xfrm>
        </p:spPr>
        <p:txBody>
          <a:bodyPr/>
          <a:lstStyle/>
          <a:p>
            <a:r>
              <a:rPr lang="en-GB" dirty="0" smtClean="0"/>
              <a:t>Benchmarking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5135043"/>
          </a:xfrm>
        </p:spPr>
        <p:txBody>
          <a:bodyPr>
            <a:normAutofit fontScale="85000" lnSpcReduction="10000"/>
          </a:bodyPr>
          <a:lstStyle/>
          <a:p>
            <a:r>
              <a:rPr lang="en-GB" dirty="0" smtClean="0"/>
              <a:t>Analyse execution</a:t>
            </a:r>
            <a:r>
              <a:rPr lang="en-GB" baseline="0" dirty="0" smtClean="0"/>
              <a:t> times and system </a:t>
            </a:r>
            <a:r>
              <a:rPr lang="en-GB" dirty="0" smtClean="0"/>
              <a:t>usage:</a:t>
            </a:r>
          </a:p>
          <a:p>
            <a:pPr lvl="1"/>
            <a:r>
              <a:rPr lang="en-GB" dirty="0" smtClean="0"/>
              <a:t>Which steps are taking the most time/RAM?</a:t>
            </a:r>
          </a:p>
          <a:p>
            <a:pPr lvl="1"/>
            <a:r>
              <a:rPr lang="en-GB" baseline="0" dirty="0" smtClean="0"/>
              <a:t>Has</a:t>
            </a:r>
            <a:r>
              <a:rPr lang="en-GB" dirty="0" smtClean="0"/>
              <a:t> the performance improved? Worsened?</a:t>
            </a:r>
          </a:p>
          <a:p>
            <a:pPr lvl="1"/>
            <a:r>
              <a:rPr lang="en-GB" b="1" baseline="0" dirty="0" smtClean="0"/>
              <a:t>HOW</a:t>
            </a:r>
            <a:r>
              <a:rPr lang="en-GB" b="1" dirty="0" smtClean="0"/>
              <a:t> MUCH MORE $£€ do we need…</a:t>
            </a:r>
            <a:endParaRPr lang="en-GB" dirty="0" smtClean="0"/>
          </a:p>
          <a:p>
            <a:r>
              <a:rPr lang="en-GB" dirty="0" smtClean="0"/>
              <a:t>Measurements aren’t precise, just so </a:t>
            </a:r>
            <a:r>
              <a:rPr lang="en-GB" i="1" dirty="0" smtClean="0"/>
              <a:t>happens</a:t>
            </a:r>
            <a:r>
              <a:rPr lang="en-GB" dirty="0" smtClean="0"/>
              <a:t> to be a… statistical problem(!)</a:t>
            </a:r>
            <a:endParaRPr lang="en-GB" baseline="0" dirty="0" smtClean="0"/>
          </a:p>
          <a:p>
            <a:pPr lvl="1"/>
            <a:endParaRPr lang="en-GB" dirty="0"/>
          </a:p>
        </p:txBody>
      </p:sp>
      <p:pic>
        <p:nvPicPr>
          <p:cNvPr id="4" name="Picture 3" descr="Untitled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535" y="3660944"/>
            <a:ext cx="4321123" cy="3074299"/>
          </a:xfrm>
          <a:prstGeom prst="rect">
            <a:avLst/>
          </a:prstGeom>
        </p:spPr>
      </p:pic>
      <p:pic>
        <p:nvPicPr>
          <p:cNvPr id="7" name="Picture 6" descr="CGv8NQJXAAAiP8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536" y="607351"/>
            <a:ext cx="4321122" cy="305359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Algorithm complexity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5230764" cy="3047702"/>
          </a:xfrm>
        </p:spPr>
        <p:txBody>
          <a:bodyPr>
            <a:normAutofit fontScale="62500" lnSpcReduction="20000"/>
          </a:bodyPr>
          <a:lstStyle/>
          <a:p>
            <a:r>
              <a:rPr lang="en-GB" dirty="0" smtClean="0"/>
              <a:t>We have a model with </a:t>
            </a:r>
            <a:r>
              <a:rPr lang="en-GB" b="1" dirty="0" smtClean="0"/>
              <a:t>N</a:t>
            </a:r>
            <a:r>
              <a:rPr lang="en-GB" dirty="0" smtClean="0"/>
              <a:t> parameters: How long will it take? And if N+1? </a:t>
            </a:r>
            <a:r>
              <a:rPr lang="en-GB" dirty="0" err="1" smtClean="0"/>
              <a:t>N+</a:t>
            </a:r>
            <a:r>
              <a:rPr lang="en-GB" i="1" dirty="0" err="1" smtClean="0"/>
              <a:t>m</a:t>
            </a:r>
            <a:r>
              <a:rPr lang="en-GB" dirty="0" smtClean="0"/>
              <a:t>?</a:t>
            </a:r>
          </a:p>
          <a:p>
            <a:r>
              <a:rPr lang="en-GB" b="1" dirty="0" smtClean="0"/>
              <a:t>Algorithmic complexity </a:t>
            </a:r>
            <a:r>
              <a:rPr lang="en-GB" dirty="0" smtClean="0"/>
              <a:t>attempts to analyse the likely best- worst- and average-case execution time as a function of problem size</a:t>
            </a:r>
          </a:p>
          <a:p>
            <a:r>
              <a:rPr lang="en-GB" dirty="0" smtClean="0"/>
              <a:t>Simple for simple algorithms, e.g.</a:t>
            </a:r>
          </a:p>
          <a:p>
            <a:r>
              <a:rPr lang="en-GB" dirty="0" smtClean="0"/>
              <a:t>Less so for complex ones</a:t>
            </a:r>
          </a:p>
          <a:p>
            <a:r>
              <a:rPr lang="en-GB" dirty="0" smtClean="0"/>
              <a:t>An apparently slower method may have better complexity implications </a:t>
            </a:r>
            <a:r>
              <a:rPr lang="en-US" dirty="0" smtClean="0">
                <a:sym typeface="Wingdings"/>
              </a:rPr>
              <a:t>than faster, more complex one.</a:t>
            </a:r>
            <a:endParaRPr lang="en-GB" dirty="0" smtClean="0"/>
          </a:p>
        </p:txBody>
      </p:sp>
      <p:pic>
        <p:nvPicPr>
          <p:cNvPr id="4" name="Picture 3" descr="algorith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465340"/>
            <a:ext cx="8458200" cy="235585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5687964" y="1600200"/>
          <a:ext cx="3227436" cy="2213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5812"/>
                <a:gridCol w="1075812"/>
                <a:gridCol w="1075812"/>
              </a:tblGrid>
              <a:tr h="38696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Method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Best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Worst</a:t>
                      </a:r>
                      <a:endParaRPr lang="en-GB" sz="1600" dirty="0"/>
                    </a:p>
                  </a:txBody>
                  <a:tcPr/>
                </a:tc>
              </a:tr>
              <a:tr h="38696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Quick</a:t>
                      </a:r>
                    </a:p>
                    <a:p>
                      <a:r>
                        <a:rPr lang="en-GB" sz="1600" dirty="0" smtClean="0"/>
                        <a:t>sort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i="0" dirty="0" err="1" smtClean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GB" sz="1600" i="1" dirty="0" err="1" smtClean="0">
                          <a:latin typeface="Times New Roman"/>
                          <a:cs typeface="Times New Roman"/>
                        </a:rPr>
                        <a:t>(n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GB" sz="1600" i="0" dirty="0" smtClean="0">
                          <a:latin typeface="Times New Roman"/>
                          <a:cs typeface="Times New Roman"/>
                        </a:rPr>
                        <a:t>log </a:t>
                      </a:r>
                      <a:r>
                        <a:rPr lang="en-GB" sz="1600" i="1" dirty="0" err="1" smtClean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lang="en-GB" sz="1600" dirty="0" smtClean="0"/>
                        <a:t>)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i="0" dirty="0" smtClean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(n</a:t>
                      </a:r>
                      <a:r>
                        <a:rPr lang="en-GB" sz="1600" i="1" baseline="300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/>
                </a:tc>
              </a:tr>
              <a:tr h="386963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Bubble</a:t>
                      </a:r>
                    </a:p>
                    <a:p>
                      <a:r>
                        <a:rPr lang="en-GB" sz="1600" dirty="0" smtClean="0"/>
                        <a:t>sort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i="0" dirty="0" err="1" smtClean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GB" sz="1600" i="1" dirty="0" err="1" smtClean="0">
                          <a:latin typeface="Times New Roman"/>
                          <a:cs typeface="Times New Roman"/>
                        </a:rPr>
                        <a:t>(n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)</a:t>
                      </a:r>
                      <a:endParaRPr lang="en-GB" sz="1600" i="1" dirty="0">
                        <a:latin typeface="Times New Roman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i="0" dirty="0" smtClean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(n</a:t>
                      </a:r>
                      <a:r>
                        <a:rPr lang="en-GB" sz="1600" i="1" baseline="30000" dirty="0" smtClean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)</a:t>
                      </a:r>
                    </a:p>
                  </a:txBody>
                  <a:tcPr/>
                </a:tc>
              </a:tr>
              <a:tr h="66791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Merge </a:t>
                      </a:r>
                    </a:p>
                    <a:p>
                      <a:r>
                        <a:rPr lang="en-GB" sz="1600" dirty="0" smtClean="0"/>
                        <a:t>sort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i="0" dirty="0" err="1" smtClean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GB" sz="1600" i="1" dirty="0" err="1" smtClean="0">
                          <a:latin typeface="Times New Roman"/>
                          <a:cs typeface="Times New Roman"/>
                        </a:rPr>
                        <a:t>(n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GB" sz="1600" i="0" dirty="0" smtClean="0">
                          <a:latin typeface="Times New Roman"/>
                          <a:cs typeface="Times New Roman"/>
                        </a:rPr>
                        <a:t>log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GB" sz="1600" i="1" dirty="0" err="1" smtClean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)</a:t>
                      </a:r>
                    </a:p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i="0" dirty="0" err="1" smtClean="0">
                          <a:latin typeface="Times New Roman"/>
                          <a:cs typeface="Times New Roman"/>
                        </a:rPr>
                        <a:t>O</a:t>
                      </a:r>
                      <a:r>
                        <a:rPr lang="en-GB" sz="1600" i="1" dirty="0" err="1" smtClean="0">
                          <a:latin typeface="Times New Roman"/>
                          <a:cs typeface="Times New Roman"/>
                        </a:rPr>
                        <a:t>(n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lang="en-GB" sz="1600" i="0" dirty="0" smtClean="0">
                          <a:latin typeface="Times New Roman"/>
                          <a:cs typeface="Times New Roman"/>
                        </a:rPr>
                        <a:t>log </a:t>
                      </a:r>
                      <a:r>
                        <a:rPr lang="en-GB" sz="1600" i="1" dirty="0" err="1" smtClean="0">
                          <a:latin typeface="Times New Roman"/>
                          <a:cs typeface="Times New Roman"/>
                        </a:rPr>
                        <a:t>n</a:t>
                      </a:r>
                      <a:r>
                        <a:rPr lang="en-GB" sz="1600" i="1" dirty="0" smtClean="0">
                          <a:latin typeface="Times New Roman"/>
                          <a:cs typeface="Times New Roman"/>
                        </a:rPr>
                        <a:t>)</a:t>
                      </a:r>
                    </a:p>
                    <a:p>
                      <a:endParaRPr lang="en-GB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Parallelisation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“</a:t>
            </a:r>
            <a:r>
              <a:rPr lang="en-GB" sz="2400" dirty="0" smtClean="0">
                <a:latin typeface="Andale Mono"/>
                <a:cs typeface="Andale Mono"/>
              </a:rPr>
              <a:t>for (</a:t>
            </a:r>
            <a:r>
              <a:rPr lang="en-GB" sz="2400" dirty="0" err="1" smtClean="0">
                <a:latin typeface="Andale Mono"/>
                <a:cs typeface="Andale Mono"/>
              </a:rPr>
              <a:t>n</a:t>
            </a:r>
            <a:r>
              <a:rPr lang="en-GB" sz="2400" baseline="0" dirty="0" smtClean="0">
                <a:latin typeface="Andale Mono"/>
                <a:cs typeface="Andale Mono"/>
              </a:rPr>
              <a:t> in 1:lots)</a:t>
            </a:r>
            <a:r>
              <a:rPr lang="en-GB" baseline="0" dirty="0" smtClean="0"/>
              <a:t>”</a:t>
            </a:r>
          </a:p>
          <a:p>
            <a:r>
              <a:rPr lang="en-GB" dirty="0" smtClean="0"/>
              <a:t>Parallelisation is an obvious way to speed up / power up analyses</a:t>
            </a:r>
          </a:p>
          <a:p>
            <a:r>
              <a:rPr lang="en-GB" dirty="0" smtClean="0"/>
              <a:t>Not all </a:t>
            </a:r>
            <a:r>
              <a:rPr lang="en-GB" dirty="0" err="1" smtClean="0"/>
              <a:t>parallelisations</a:t>
            </a:r>
            <a:r>
              <a:rPr lang="en-GB" dirty="0" smtClean="0"/>
              <a:t> are the same</a:t>
            </a:r>
          </a:p>
          <a:p>
            <a:r>
              <a:rPr lang="en-GB" dirty="0" smtClean="0"/>
              <a:t>Main types:</a:t>
            </a:r>
          </a:p>
          <a:p>
            <a:pPr lvl="1"/>
            <a:r>
              <a:rPr lang="en-GB" dirty="0" smtClean="0"/>
              <a:t>Array jobs</a:t>
            </a:r>
          </a:p>
          <a:p>
            <a:pPr lvl="1"/>
            <a:r>
              <a:rPr lang="en-GB" dirty="0" smtClean="0"/>
              <a:t>Highly parallel/distributed jobs (MPI)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Array jobs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GB" dirty="0" smtClean="0"/>
              <a:t>We have multiple replicates / subsets</a:t>
            </a:r>
          </a:p>
          <a:p>
            <a:r>
              <a:rPr lang="en-GB" dirty="0" smtClean="0"/>
              <a:t>Each is effectively independent – but we have a </a:t>
            </a:r>
            <a:r>
              <a:rPr lang="en-GB" b="1" dirty="0" smtClean="0"/>
              <a:t>lot</a:t>
            </a:r>
            <a:r>
              <a:rPr lang="en-GB" dirty="0" smtClean="0"/>
              <a:t> of them to get through</a:t>
            </a:r>
          </a:p>
          <a:p>
            <a:r>
              <a:rPr lang="en-GB" dirty="0" smtClean="0"/>
              <a:t>Analyse separately, together, or sequentially</a:t>
            </a:r>
          </a:p>
          <a:p>
            <a:r>
              <a:rPr lang="en-GB" dirty="0" smtClean="0"/>
              <a:t>Synchronisation irrelevant</a:t>
            </a:r>
          </a:p>
          <a:p>
            <a:r>
              <a:rPr lang="en-GB" dirty="0" smtClean="0"/>
              <a:t>“I </a:t>
            </a:r>
            <a:r>
              <a:rPr lang="en-GB" i="1" dirty="0" smtClean="0"/>
              <a:t>could</a:t>
            </a:r>
            <a:r>
              <a:rPr lang="en-GB" dirty="0" smtClean="0"/>
              <a:t> run each of these on my personal machine, but it takes ages”</a:t>
            </a:r>
          </a:p>
          <a:p>
            <a:r>
              <a:rPr lang="en-GB" dirty="0" smtClean="0"/>
              <a:t>e.g. BLAST </a:t>
            </a:r>
            <a:r>
              <a:rPr lang="en-GB" dirty="0" err="1" smtClean="0"/>
              <a:t>metagenomes</a:t>
            </a:r>
            <a:r>
              <a:rPr lang="en-GB" dirty="0" smtClean="0"/>
              <a:t>; parameter sweeps</a:t>
            </a:r>
          </a:p>
          <a:p>
            <a:r>
              <a:rPr lang="en-GB" dirty="0" smtClean="0"/>
              <a:t>Optimisation is easy; optimise each replicate and scale</a:t>
            </a:r>
            <a:endParaRPr lang="en-GB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Highly parallel / MPI jobs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A very large dataset, but our </a:t>
            </a:r>
            <a:r>
              <a:rPr lang="en-GB" b="1" dirty="0" smtClean="0"/>
              <a:t>inference depends on all of the information</a:t>
            </a:r>
          </a:p>
          <a:p>
            <a:r>
              <a:rPr lang="en-GB" dirty="0" smtClean="0"/>
              <a:t>We can/need to split the algorithm across several</a:t>
            </a:r>
            <a:r>
              <a:rPr lang="en-GB" baseline="0" dirty="0" smtClean="0"/>
              <a:t> / 000s of cores</a:t>
            </a:r>
          </a:p>
          <a:p>
            <a:r>
              <a:rPr lang="en-GB" dirty="0" smtClean="0"/>
              <a:t>Working simultaneously – </a:t>
            </a:r>
            <a:r>
              <a:rPr lang="en-GB" b="1" dirty="0" smtClean="0"/>
              <a:t>synchronisation</a:t>
            </a:r>
            <a:r>
              <a:rPr lang="en-GB" dirty="0" smtClean="0"/>
              <a:t> issues relevant</a:t>
            </a:r>
          </a:p>
          <a:p>
            <a:r>
              <a:rPr lang="en-GB" dirty="0" smtClean="0"/>
              <a:t>MPI (message passing interface) / </a:t>
            </a:r>
            <a:r>
              <a:rPr lang="en-GB" dirty="0" err="1" smtClean="0"/>
              <a:t>OpenMPI</a:t>
            </a:r>
            <a:endParaRPr lang="en-GB" dirty="0" smtClean="0"/>
          </a:p>
          <a:p>
            <a:r>
              <a:rPr lang="en-GB" dirty="0" smtClean="0"/>
              <a:t>Latency (network speeds) between node and disk / each other</a:t>
            </a:r>
          </a:p>
          <a:p>
            <a:r>
              <a:rPr lang="en-GB" dirty="0" smtClean="0"/>
              <a:t>e.g. particle simulations; </a:t>
            </a:r>
            <a:r>
              <a:rPr lang="en-GB" dirty="0" err="1" smtClean="0"/>
              <a:t>interactome</a:t>
            </a:r>
            <a:r>
              <a:rPr lang="en-GB" dirty="0" smtClean="0"/>
              <a:t> modelling</a:t>
            </a:r>
          </a:p>
          <a:p>
            <a:r>
              <a:rPr lang="en-GB" dirty="0" smtClean="0"/>
              <a:t>Optimisation is </a:t>
            </a:r>
            <a:r>
              <a:rPr lang="en-GB" b="1" dirty="0" smtClean="0"/>
              <a:t>much harder</a:t>
            </a:r>
            <a:endParaRPr lang="en-GB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t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23441"/>
            <a:ext cx="8177170" cy="69048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HPC</a:t>
            </a:r>
            <a:r>
              <a:rPr lang="en-GB" b="1" baseline="0" dirty="0" smtClean="0">
                <a:solidFill>
                  <a:schemeClr val="bg1"/>
                </a:solidFill>
              </a:rPr>
              <a:t> </a:t>
            </a:r>
            <a:r>
              <a:rPr lang="en-GB" b="1" baseline="0" dirty="0" err="1" smtClean="0">
                <a:solidFill>
                  <a:schemeClr val="bg1"/>
                </a:solidFill>
              </a:rPr>
              <a:t>vs</a:t>
            </a:r>
            <a:r>
              <a:rPr lang="en-GB" b="1" baseline="0" dirty="0" smtClean="0">
                <a:solidFill>
                  <a:schemeClr val="bg1"/>
                </a:solidFill>
              </a:rPr>
              <a:t> HTC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GB" b="1" dirty="0" smtClean="0">
                <a:solidFill>
                  <a:schemeClr val="bg1"/>
                </a:solidFill>
              </a:rPr>
              <a:t>HPC:</a:t>
            </a:r>
            <a:r>
              <a:rPr lang="en-GB" b="1" baseline="0" dirty="0" smtClean="0">
                <a:solidFill>
                  <a:schemeClr val="bg1"/>
                </a:solidFill>
              </a:rPr>
              <a:t> High </a:t>
            </a:r>
            <a:r>
              <a:rPr lang="en-GB" b="1" i="1" baseline="0" dirty="0" smtClean="0">
                <a:solidFill>
                  <a:schemeClr val="bg1"/>
                </a:solidFill>
              </a:rPr>
              <a:t>performance </a:t>
            </a:r>
            <a:r>
              <a:rPr lang="en-GB" b="1" baseline="0" dirty="0" smtClean="0">
                <a:solidFill>
                  <a:schemeClr val="bg1"/>
                </a:solidFill>
              </a:rPr>
              <a:t>computing</a:t>
            </a:r>
          </a:p>
          <a:p>
            <a:pPr algn="ctr"/>
            <a:endParaRPr lang="en-GB" b="1" baseline="0" dirty="0" smtClean="0">
              <a:solidFill>
                <a:schemeClr val="bg1"/>
              </a:solidFill>
            </a:endParaRPr>
          </a:p>
          <a:p>
            <a:pPr algn="ctr"/>
            <a:endParaRPr lang="en-GB" b="1" baseline="0" dirty="0" smtClean="0">
              <a:solidFill>
                <a:schemeClr val="bg1"/>
              </a:solidFill>
            </a:endParaRPr>
          </a:p>
          <a:p>
            <a:pPr algn="ctr"/>
            <a:r>
              <a:rPr lang="en-GB" b="1" baseline="0" dirty="0" smtClean="0">
                <a:solidFill>
                  <a:schemeClr val="bg1"/>
                </a:solidFill>
              </a:rPr>
              <a:t>HTC: High </a:t>
            </a:r>
            <a:r>
              <a:rPr lang="en-GB" b="1" i="1" baseline="0" dirty="0" smtClean="0">
                <a:solidFill>
                  <a:schemeClr val="bg1"/>
                </a:solidFill>
              </a:rPr>
              <a:t>throughput</a:t>
            </a:r>
            <a:r>
              <a:rPr lang="en-GB" b="1" i="0" baseline="0" dirty="0" smtClean="0">
                <a:solidFill>
                  <a:schemeClr val="bg1"/>
                </a:solidFill>
              </a:rPr>
              <a:t> computing</a:t>
            </a:r>
            <a:endParaRPr lang="en-GB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HPC </a:t>
            </a:r>
            <a:r>
              <a:rPr lang="en-GB" dirty="0" err="1" smtClean="0"/>
              <a:t>vs</a:t>
            </a:r>
            <a:r>
              <a:rPr lang="en-GB" dirty="0" smtClean="0"/>
              <a:t> HTC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HPC: High </a:t>
            </a:r>
            <a:r>
              <a:rPr lang="en-GB" b="1" dirty="0" smtClean="0"/>
              <a:t>performance</a:t>
            </a:r>
            <a:r>
              <a:rPr lang="en-GB" dirty="0" smtClean="0"/>
              <a:t> computing:</a:t>
            </a:r>
          </a:p>
          <a:p>
            <a:pPr lvl="1"/>
            <a:r>
              <a:rPr lang="en-GB" dirty="0" smtClean="0"/>
              <a:t>Fast cores and interconnects for MPI</a:t>
            </a:r>
          </a:p>
          <a:p>
            <a:pPr lvl="1"/>
            <a:r>
              <a:rPr lang="en-GB" b="1" dirty="0" smtClean="0"/>
              <a:t>Lots</a:t>
            </a:r>
            <a:r>
              <a:rPr lang="en-GB" dirty="0" smtClean="0"/>
              <a:t> of RAM</a:t>
            </a:r>
          </a:p>
          <a:p>
            <a:pPr lvl="1"/>
            <a:r>
              <a:rPr lang="en-GB" dirty="0" smtClean="0"/>
              <a:t>Problems with significant memory footprint</a:t>
            </a:r>
          </a:p>
          <a:p>
            <a:pPr lvl="1"/>
            <a:r>
              <a:rPr lang="en-GB" dirty="0" smtClean="0"/>
              <a:t>e.g. </a:t>
            </a:r>
            <a:r>
              <a:rPr lang="en-GB" i="1" dirty="0" smtClean="0"/>
              <a:t>de novo</a:t>
            </a:r>
            <a:r>
              <a:rPr lang="en-GB" dirty="0" smtClean="0"/>
              <a:t> genome assemblies, protein folding</a:t>
            </a:r>
          </a:p>
          <a:p>
            <a:pPr lvl="1"/>
            <a:r>
              <a:rPr lang="en-GB" dirty="0" smtClean="0"/>
              <a:t>Each job a significant share of total capacity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HPC </a:t>
            </a:r>
            <a:r>
              <a:rPr lang="en-GB" dirty="0" err="1" smtClean="0"/>
              <a:t>vs</a:t>
            </a:r>
            <a:r>
              <a:rPr lang="en-GB" dirty="0" smtClean="0"/>
              <a:t> HTC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HTC: High </a:t>
            </a:r>
            <a:r>
              <a:rPr lang="en-GB" b="1" dirty="0" smtClean="0"/>
              <a:t>throughput</a:t>
            </a:r>
            <a:r>
              <a:rPr lang="en-GB" dirty="0" smtClean="0"/>
              <a:t> computing:</a:t>
            </a:r>
          </a:p>
          <a:p>
            <a:pPr lvl="1"/>
            <a:r>
              <a:rPr lang="en-GB" dirty="0" smtClean="0"/>
              <a:t>Lots and lots (&gt;000s) of cores</a:t>
            </a:r>
          </a:p>
          <a:p>
            <a:pPr lvl="1"/>
            <a:r>
              <a:rPr lang="en-GB" dirty="0" smtClean="0"/>
              <a:t>RAM per core more limited</a:t>
            </a:r>
          </a:p>
          <a:p>
            <a:pPr lvl="1"/>
            <a:r>
              <a:rPr lang="en-GB" dirty="0" smtClean="0"/>
              <a:t>Highly parallel / long job time / speed unimportant</a:t>
            </a:r>
          </a:p>
          <a:p>
            <a:pPr lvl="1"/>
            <a:r>
              <a:rPr lang="en-GB" dirty="0" smtClean="0"/>
              <a:t>e.g.</a:t>
            </a:r>
            <a:r>
              <a:rPr lang="en-GB" baseline="0" dirty="0" smtClean="0"/>
              <a:t> public BLAST server, gene annotation, phylogenomics</a:t>
            </a:r>
          </a:p>
          <a:p>
            <a:pPr lvl="1"/>
            <a:r>
              <a:rPr lang="en-GB" dirty="0" smtClean="0"/>
              <a:t>Very large number of cores means capacity for multiple tasks at once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gent.jpg"/>
          <p:cNvPicPr>
            <a:picLocks noChangeAspect="1"/>
          </p:cNvPicPr>
          <p:nvPr/>
        </p:nvPicPr>
        <p:blipFill>
          <a:blip r:embed="rId2"/>
          <a:srcRect l="24108" r="24964"/>
          <a:stretch>
            <a:fillRect/>
          </a:stretch>
        </p:blipFill>
        <p:spPr>
          <a:xfrm>
            <a:off x="4831153" y="3429000"/>
            <a:ext cx="4365860" cy="3429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300" dirty="0" err="1" smtClean="0"/>
              <a:t>GPUs</a:t>
            </a:r>
            <a:r>
              <a:rPr lang="en-GB" sz="3300" baseline="0" dirty="0" smtClean="0"/>
              <a:t> and MCMC</a:t>
            </a:r>
            <a:r>
              <a:rPr lang="en-GB" sz="3300" dirty="0" smtClean="0"/>
              <a:t>/</a:t>
            </a:r>
            <a:r>
              <a:rPr lang="en-GB" sz="3300" baseline="0" dirty="0" smtClean="0"/>
              <a:t>agent-based modelling</a:t>
            </a:r>
            <a:endParaRPr lang="en-GB" sz="33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486029"/>
          </a:xfrm>
        </p:spPr>
        <p:txBody>
          <a:bodyPr>
            <a:normAutofit/>
          </a:bodyPr>
          <a:lstStyle/>
          <a:p>
            <a:r>
              <a:rPr lang="en-GB" sz="2400" dirty="0" smtClean="0"/>
              <a:t>Certain types</a:t>
            </a:r>
            <a:r>
              <a:rPr lang="en-GB" sz="2400" baseline="0" dirty="0" smtClean="0"/>
              <a:t> of </a:t>
            </a:r>
            <a:r>
              <a:rPr lang="en-GB" sz="2400" baseline="0" dirty="0" smtClean="0"/>
              <a:t>computation </a:t>
            </a:r>
            <a:r>
              <a:rPr lang="en-GB" sz="2400" dirty="0" smtClean="0"/>
              <a:t>require so many parallel but low-level </a:t>
            </a:r>
            <a:r>
              <a:rPr lang="en-GB" sz="2400" dirty="0" smtClean="0"/>
              <a:t>calculations </a:t>
            </a:r>
            <a:r>
              <a:rPr lang="en-GB" sz="2400" dirty="0" smtClean="0"/>
              <a:t>they benefit from</a:t>
            </a:r>
            <a:r>
              <a:rPr lang="en-GB" sz="2400" dirty="0" smtClean="0"/>
              <a:t> quite different </a:t>
            </a:r>
            <a:r>
              <a:rPr lang="en-GB" sz="2400" dirty="0" smtClean="0"/>
              <a:t>architecture</a:t>
            </a:r>
          </a:p>
          <a:p>
            <a:r>
              <a:rPr lang="en-GB" sz="2400" dirty="0" smtClean="0"/>
              <a:t>This can be run effectively on </a:t>
            </a:r>
            <a:r>
              <a:rPr lang="en-GB" sz="2400" dirty="0" err="1" smtClean="0"/>
              <a:t>GPUs</a:t>
            </a:r>
            <a:r>
              <a:rPr lang="en-GB" sz="2400" dirty="0" smtClean="0"/>
              <a:t> with some optimisation and libraries e.g. BEAGLE</a:t>
            </a:r>
          </a:p>
        </p:txBody>
      </p:sp>
      <p:sp>
        <p:nvSpPr>
          <p:cNvPr id="5" name="Rectangle 4"/>
          <p:cNvSpPr/>
          <p:nvPr/>
        </p:nvSpPr>
        <p:spPr>
          <a:xfrm>
            <a:off x="530300" y="3809743"/>
            <a:ext cx="411480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>
              <a:buFont typeface="Arial"/>
              <a:buChar char="•"/>
            </a:pPr>
            <a:r>
              <a:rPr lang="en-GB" sz="2400" dirty="0" smtClean="0"/>
              <a:t>e.g</a:t>
            </a:r>
            <a:r>
              <a:rPr lang="en-GB" sz="2400" dirty="0" smtClean="0"/>
              <a:t>. swarming algorithms; agent-based simulation; coalescent phylogenomics; </a:t>
            </a:r>
            <a:r>
              <a:rPr lang="en-GB" sz="2400" dirty="0" err="1" smtClean="0"/>
              <a:t>basecalling</a:t>
            </a:r>
            <a:r>
              <a:rPr lang="en-GB" sz="2400" dirty="0" smtClean="0"/>
              <a:t> / </a:t>
            </a:r>
            <a:r>
              <a:rPr lang="en-GB" sz="2400" dirty="0" err="1" smtClean="0"/>
              <a:t>HMMs</a:t>
            </a:r>
            <a:endParaRPr lang="en-GB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Cloud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461055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It doesn’t really matter where our machines </a:t>
            </a:r>
            <a:r>
              <a:rPr lang="en-GB" dirty="0" smtClean="0"/>
              <a:t>are</a:t>
            </a:r>
          </a:p>
          <a:p>
            <a:r>
              <a:rPr lang="en-GB" dirty="0" smtClean="0"/>
              <a:t>At</a:t>
            </a:r>
            <a:r>
              <a:rPr lang="en-GB" baseline="0" dirty="0" smtClean="0"/>
              <a:t> the extreme end we can use </a:t>
            </a:r>
            <a:r>
              <a:rPr lang="en-GB" b="1" baseline="0" dirty="0" smtClean="0"/>
              <a:t>cloud </a:t>
            </a:r>
            <a:r>
              <a:rPr lang="en-GB" b="1" baseline="0" dirty="0" smtClean="0"/>
              <a:t>computing</a:t>
            </a:r>
          </a:p>
          <a:p>
            <a:r>
              <a:rPr lang="en-GB" dirty="0" smtClean="0"/>
              <a:t>Rented, temporary time on remote computer</a:t>
            </a:r>
            <a:endParaRPr lang="en-GB" baseline="0" dirty="0" smtClean="0"/>
          </a:p>
          <a:p>
            <a:r>
              <a:rPr lang="en-GB" baseline="0" dirty="0" smtClean="0"/>
              <a:t>Private (Amazon AWS; Google) and public (</a:t>
            </a:r>
            <a:r>
              <a:rPr lang="en-GB" baseline="0" dirty="0" err="1" smtClean="0"/>
              <a:t>ResearchCloud</a:t>
            </a:r>
            <a:r>
              <a:rPr lang="en-GB" baseline="0" dirty="0" smtClean="0"/>
              <a:t>) providers</a:t>
            </a:r>
          </a:p>
          <a:p>
            <a:r>
              <a:rPr lang="en-GB" baseline="0" dirty="0" smtClean="0"/>
              <a:t>Usage normally paid per-unit time</a:t>
            </a:r>
          </a:p>
          <a:p>
            <a:r>
              <a:rPr lang="en-GB" baseline="0" dirty="0" smtClean="0"/>
              <a:t>Can improve portability</a:t>
            </a:r>
          </a:p>
          <a:p>
            <a:r>
              <a:rPr lang="en-GB" baseline="0" dirty="0" smtClean="0"/>
              <a:t>Costs need to be controlled </a:t>
            </a:r>
            <a:r>
              <a:rPr lang="en-GB" baseline="0" dirty="0" smtClean="0"/>
              <a:t>carefully</a:t>
            </a:r>
          </a:p>
          <a:p>
            <a:r>
              <a:rPr lang="en-GB" dirty="0" smtClean="0"/>
              <a:t>Still has a CO</a:t>
            </a:r>
            <a:r>
              <a:rPr lang="en-GB" baseline="-25000" dirty="0" smtClean="0"/>
              <a:t>2 </a:t>
            </a:r>
            <a:r>
              <a:rPr lang="en-GB" dirty="0" smtClean="0"/>
              <a:t>footprint(!)</a:t>
            </a:r>
            <a:endParaRPr lang="en-GB" dirty="0"/>
          </a:p>
        </p:txBody>
      </p:sp>
      <p:pic>
        <p:nvPicPr>
          <p:cNvPr id="4" name="Picture 3" descr="AmazonWebservices_Logo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904" y="5286561"/>
            <a:ext cx="3110895" cy="116982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Recap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9333"/>
            <a:ext cx="8229600" cy="87683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1400" smtClean="0"/>
              <a:t>Decent </a:t>
            </a:r>
            <a:r>
              <a:rPr lang="en-GB" sz="1400" smtClean="0"/>
              <a:t>summaries </a:t>
            </a:r>
            <a:r>
              <a:rPr lang="en-GB" sz="1400" dirty="0" smtClean="0"/>
              <a:t>of Bayesian </a:t>
            </a:r>
            <a:r>
              <a:rPr lang="en-GB" sz="1400" dirty="0" err="1" smtClean="0"/>
              <a:t>vs</a:t>
            </a:r>
            <a:r>
              <a:rPr lang="en-GB" sz="1400" dirty="0" smtClean="0"/>
              <a:t> </a:t>
            </a:r>
            <a:r>
              <a:rPr lang="en-GB" sz="1400" dirty="0" err="1" smtClean="0"/>
              <a:t>frequentist</a:t>
            </a:r>
            <a:r>
              <a:rPr lang="en-GB" sz="1400" dirty="0" smtClean="0"/>
              <a:t> (likelihood / ‘maximum likelihood’) estimation</a:t>
            </a:r>
            <a:r>
              <a:rPr lang="en-GB" sz="1400" dirty="0" smtClean="0"/>
              <a:t>:</a:t>
            </a:r>
          </a:p>
          <a:p>
            <a:pPr>
              <a:buNone/>
            </a:pPr>
            <a:r>
              <a:rPr lang="en-US" sz="1400" dirty="0" smtClean="0">
                <a:hlinkClick r:id="rId2"/>
              </a:rPr>
              <a:t>https://www.youtube.com/watch?v=</a:t>
            </a:r>
            <a:r>
              <a:rPr lang="en-US" sz="1400" dirty="0" smtClean="0">
                <a:hlinkClick r:id="rId2"/>
              </a:rPr>
              <a:t>0LQmZXCWMFI</a:t>
            </a:r>
            <a:endParaRPr lang="en-US" sz="1400" dirty="0" smtClean="0"/>
          </a:p>
          <a:p>
            <a:pPr>
              <a:buNone/>
            </a:pPr>
            <a:r>
              <a:rPr lang="en-US" sz="1400" dirty="0" smtClean="0">
                <a:hlinkClick r:id="rId3"/>
              </a:rPr>
              <a:t>https://www.psychologicalscience.org/observer/bayes-for-beginners-probability-and-</a:t>
            </a:r>
            <a:r>
              <a:rPr lang="en-US" sz="1400" dirty="0" smtClean="0">
                <a:hlinkClick r:id="rId3"/>
              </a:rPr>
              <a:t>likelihood</a:t>
            </a:r>
            <a:endParaRPr lang="en-US" sz="1400" dirty="0" smtClean="0"/>
          </a:p>
          <a:p>
            <a:pPr>
              <a:buNone/>
            </a:pPr>
            <a:endParaRPr lang="en-GB" sz="1400" dirty="0" smtClean="0"/>
          </a:p>
          <a:p>
            <a:pPr>
              <a:buNone/>
            </a:pPr>
            <a:endParaRPr lang="en-GB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and </a:t>
            </a:r>
            <a:r>
              <a:rPr lang="en-GB" dirty="0" err="1" smtClean="0"/>
              <a:t>VMs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981171"/>
          </a:xfrm>
        </p:spPr>
        <p:txBody>
          <a:bodyPr>
            <a:normAutofit fontScale="85000" lnSpcReduction="20000"/>
          </a:bodyPr>
          <a:lstStyle/>
          <a:p>
            <a:r>
              <a:rPr lang="en-GB" b="1" dirty="0" err="1" smtClean="0"/>
              <a:t>VMs</a:t>
            </a:r>
            <a:r>
              <a:rPr lang="en-GB" b="0" dirty="0" smtClean="0"/>
              <a:t> (virtual</a:t>
            </a:r>
            <a:r>
              <a:rPr lang="en-GB" b="0" baseline="0" dirty="0" smtClean="0"/>
              <a:t> machines) provide a means to ensure the computing environment is replicable.</a:t>
            </a:r>
          </a:p>
          <a:p>
            <a:r>
              <a:rPr lang="en-GB" b="0" baseline="0" dirty="0" smtClean="0"/>
              <a:t>Also enhances portability</a:t>
            </a:r>
          </a:p>
          <a:p>
            <a:r>
              <a:rPr lang="en-GB" b="0" baseline="0" dirty="0" smtClean="0"/>
              <a:t>VM + something to run on it = </a:t>
            </a:r>
            <a:r>
              <a:rPr lang="en-GB" b="1" baseline="0" dirty="0" smtClean="0"/>
              <a:t>container</a:t>
            </a:r>
            <a:endParaRPr lang="en-GB" b="0" baseline="0" dirty="0" smtClean="0"/>
          </a:p>
          <a:p>
            <a:r>
              <a:rPr lang="en-GB" b="0" u="sng" baseline="0" dirty="0" err="1" smtClean="0"/>
              <a:t>Docker</a:t>
            </a:r>
            <a:r>
              <a:rPr lang="en-GB" b="0" u="sng" baseline="0" dirty="0" smtClean="0"/>
              <a:t> </a:t>
            </a:r>
            <a:r>
              <a:rPr lang="en-GB" b="0" baseline="0" dirty="0" smtClean="0"/>
              <a:t>and </a:t>
            </a:r>
            <a:r>
              <a:rPr lang="en-GB" b="0" u="sng" baseline="0" dirty="0" smtClean="0"/>
              <a:t>Singularity </a:t>
            </a:r>
            <a:r>
              <a:rPr lang="en-GB" b="0" baseline="0" dirty="0" smtClean="0"/>
              <a:t>are just systems for creating, sharing and running containers</a:t>
            </a:r>
          </a:p>
        </p:txBody>
      </p:sp>
      <p:pic>
        <p:nvPicPr>
          <p:cNvPr id="4" name="Picture 3" descr="Whale Logo332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6" y="20857"/>
            <a:ext cx="2138279" cy="1597748"/>
          </a:xfrm>
          <a:prstGeom prst="rect">
            <a:avLst/>
          </a:prstGeom>
        </p:spPr>
      </p:pic>
      <p:pic>
        <p:nvPicPr>
          <p:cNvPr id="5" name="Picture 4" descr="Container@2x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50639"/>
            <a:ext cx="4114800" cy="3689484"/>
          </a:xfrm>
          <a:prstGeom prst="rect">
            <a:avLst/>
          </a:prstGeom>
        </p:spPr>
      </p:pic>
      <p:pic>
        <p:nvPicPr>
          <p:cNvPr id="6" name="Picture 5" descr="singularity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9994" y="40940"/>
            <a:ext cx="1958446" cy="195844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Docker</a:t>
            </a:r>
            <a:r>
              <a:rPr lang="en-GB" dirty="0" smtClean="0"/>
              <a:t> and </a:t>
            </a:r>
            <a:r>
              <a:rPr lang="en-GB" dirty="0" err="1" smtClean="0"/>
              <a:t>VMs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GB" b="1" dirty="0" smtClean="0"/>
              <a:t>Containers</a:t>
            </a:r>
            <a:r>
              <a:rPr lang="en-GB" b="0" dirty="0" smtClean="0"/>
              <a:t> usually contain:</a:t>
            </a:r>
          </a:p>
          <a:p>
            <a:pPr lvl="1"/>
            <a:r>
              <a:rPr lang="en-GB" b="0" dirty="0" smtClean="0"/>
              <a:t>environment setup and dependencies</a:t>
            </a:r>
          </a:p>
          <a:p>
            <a:pPr lvl="1"/>
            <a:r>
              <a:rPr lang="en-GB" baseline="0" dirty="0" err="1" smtClean="0"/>
              <a:t>script(s</a:t>
            </a:r>
            <a:r>
              <a:rPr lang="en-GB" baseline="0" dirty="0" smtClean="0"/>
              <a:t>) to </a:t>
            </a:r>
            <a:r>
              <a:rPr lang="en-GB" dirty="0" smtClean="0"/>
              <a:t>ingest, analyse and report results</a:t>
            </a:r>
          </a:p>
          <a:p>
            <a:r>
              <a:rPr lang="en-GB" b="0" baseline="0" dirty="0" smtClean="0"/>
              <a:t>But </a:t>
            </a:r>
            <a:r>
              <a:rPr lang="en-GB" dirty="0" smtClean="0"/>
              <a:t>usually </a:t>
            </a:r>
            <a:r>
              <a:rPr lang="en-GB" b="1" dirty="0" smtClean="0"/>
              <a:t>don’t </a:t>
            </a:r>
            <a:r>
              <a:rPr lang="en-GB" dirty="0" smtClean="0"/>
              <a:t>contain the research data itself.</a:t>
            </a:r>
          </a:p>
          <a:p>
            <a:r>
              <a:rPr lang="en-GB" dirty="0" smtClean="0"/>
              <a:t>Data normally read/written from attached </a:t>
            </a:r>
            <a:r>
              <a:rPr lang="en-GB" b="1" dirty="0" smtClean="0"/>
              <a:t>volumes</a:t>
            </a:r>
            <a:endParaRPr lang="en-GB" dirty="0" smtClean="0"/>
          </a:p>
          <a:p>
            <a:r>
              <a:rPr lang="en-GB" b="0" baseline="0" dirty="0" smtClean="0"/>
              <a:t>Containers are frequently</a:t>
            </a:r>
            <a:r>
              <a:rPr lang="en-GB" b="0" dirty="0" smtClean="0"/>
              <a:t> used to scale up analyses, e.g.</a:t>
            </a:r>
          </a:p>
          <a:p>
            <a:pPr lvl="1"/>
            <a:r>
              <a:rPr lang="en-GB" baseline="0" dirty="0" smtClean="0"/>
              <a:t>My</a:t>
            </a:r>
            <a:r>
              <a:rPr lang="en-GB" dirty="0" smtClean="0"/>
              <a:t> Great Pipeline</a:t>
            </a:r>
          </a:p>
          <a:p>
            <a:pPr lvl="1"/>
            <a:r>
              <a:rPr lang="en-GB" b="0" baseline="0" dirty="0" smtClean="0"/>
              <a:t>Containerise:</a:t>
            </a:r>
            <a:r>
              <a:rPr lang="en-GB" b="0" dirty="0" smtClean="0"/>
              <a:t> </a:t>
            </a:r>
            <a:r>
              <a:rPr lang="en-GB" b="0" dirty="0" err="1" smtClean="0">
                <a:latin typeface="Andale Mono"/>
                <a:cs typeface="Andale Mono"/>
              </a:rPr>
              <a:t>MyGreatContainer</a:t>
            </a:r>
            <a:endParaRPr lang="en-GB" b="0" dirty="0" smtClean="0">
              <a:latin typeface="Andale Mono"/>
              <a:cs typeface="Andale Mono"/>
            </a:endParaRPr>
          </a:p>
          <a:p>
            <a:pPr lvl="1"/>
            <a:r>
              <a:rPr lang="en-GB" baseline="0" dirty="0" smtClean="0"/>
              <a:t>Replicate:</a:t>
            </a:r>
            <a:r>
              <a:rPr lang="en-GB" dirty="0" smtClean="0"/>
              <a:t> </a:t>
            </a:r>
          </a:p>
          <a:p>
            <a:pPr lvl="2">
              <a:buNone/>
            </a:pPr>
            <a:r>
              <a:rPr lang="en-GB" dirty="0" smtClean="0">
                <a:latin typeface="Andale Mono"/>
                <a:cs typeface="Andale Mono"/>
              </a:rPr>
              <a:t>MyGreatContainer(dataset_01); </a:t>
            </a:r>
          </a:p>
          <a:p>
            <a:pPr lvl="2">
              <a:buNone/>
            </a:pPr>
            <a:r>
              <a:rPr lang="en-GB" dirty="0" smtClean="0">
                <a:latin typeface="Andale Mono"/>
                <a:cs typeface="Andale Mono"/>
              </a:rPr>
              <a:t>MyGreatContainer(dataset_02); </a:t>
            </a:r>
          </a:p>
          <a:p>
            <a:pPr lvl="2">
              <a:buNone/>
            </a:pPr>
            <a:r>
              <a:rPr lang="en-GB" dirty="0" smtClean="0">
                <a:latin typeface="Andale Mono"/>
                <a:cs typeface="Andale Mono"/>
              </a:rPr>
              <a:t>MyGreatContainer(dataset_03); </a:t>
            </a:r>
            <a:endParaRPr lang="en-GB" b="0" baseline="0" dirty="0" smtClean="0">
              <a:latin typeface="Andale Mono"/>
              <a:cs typeface="Andale Mon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Automated testing / integration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 smtClean="0"/>
              <a:t>Build testing and integration commonly used in enterprise computing to ensure build quality, and flag up bugs as they arrive:</a:t>
            </a:r>
          </a:p>
          <a:p>
            <a:r>
              <a:rPr lang="en-GB" dirty="0" smtClean="0"/>
              <a:t>Commit change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Build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test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Integrate passing builds to production code</a:t>
            </a:r>
          </a:p>
          <a:p>
            <a:r>
              <a:rPr lang="en-US" dirty="0" smtClean="0">
                <a:sym typeface="Wingdings"/>
              </a:rPr>
              <a:t>Tests fired automatically whenever changes made</a:t>
            </a:r>
          </a:p>
          <a:p>
            <a:r>
              <a:rPr lang="en-US" dirty="0" smtClean="0">
                <a:sym typeface="Wingdings"/>
              </a:rPr>
              <a:t>Changes (so improvements) can be made continuously (‘</a:t>
            </a:r>
            <a:r>
              <a:rPr lang="en-US" i="1" dirty="0" smtClean="0">
                <a:sym typeface="Wingdings"/>
              </a:rPr>
              <a:t>continuous integration’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Requires the existence of test methods and data, written early to be effective</a:t>
            </a:r>
          </a:p>
          <a:p>
            <a:r>
              <a:rPr lang="en-US" b="1" dirty="0" smtClean="0">
                <a:sym typeface="Wingdings"/>
              </a:rPr>
              <a:t>Continuous analysis</a:t>
            </a:r>
            <a:r>
              <a:rPr lang="en-US" dirty="0" smtClean="0">
                <a:sym typeface="Wingdings"/>
              </a:rPr>
              <a:t> is an emerging idea in bioinformatics, mirroring this philosophy</a:t>
            </a:r>
            <a:endParaRPr lang="en-GB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Bioboxes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90502"/>
            <a:ext cx="8229600" cy="428445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GB" sz="2600" dirty="0" smtClean="0"/>
              <a:t>Effectively a wrapper for containerised </a:t>
            </a:r>
            <a:r>
              <a:rPr lang="en-GB" sz="2600" dirty="0" err="1" smtClean="0"/>
              <a:t>Docker</a:t>
            </a:r>
            <a:r>
              <a:rPr lang="en-GB" sz="2600" dirty="0" smtClean="0"/>
              <a:t> pipeline</a:t>
            </a:r>
            <a:endParaRPr lang="en-GB" sz="2600" dirty="0"/>
          </a:p>
        </p:txBody>
      </p:sp>
      <p:pic>
        <p:nvPicPr>
          <p:cNvPr id="4" name="Picture 3" descr="bioboxe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735" y="1321418"/>
            <a:ext cx="7314530" cy="4972864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ResearchObject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126163"/>
            <a:ext cx="8229600" cy="549581"/>
          </a:xfrm>
        </p:spPr>
        <p:txBody>
          <a:bodyPr>
            <a:normAutofit fontScale="55000" lnSpcReduction="20000"/>
          </a:bodyPr>
          <a:lstStyle/>
          <a:p>
            <a:pPr>
              <a:buNone/>
            </a:pPr>
            <a:r>
              <a:rPr lang="en-GB" dirty="0" smtClean="0"/>
              <a:t>Integrated data import / analysis / report generation: relatively new but something like this will take off soon…</a:t>
            </a:r>
            <a:endParaRPr lang="en-GB" dirty="0"/>
          </a:p>
        </p:txBody>
      </p:sp>
      <p:pic>
        <p:nvPicPr>
          <p:cNvPr id="4" name="Picture 3" descr="research-objects-illustratio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1263"/>
            <a:ext cx="9144000" cy="49149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GB" dirty="0" smtClean="0"/>
              <a:t>Having great tools and using them is half the battle</a:t>
            </a:r>
          </a:p>
          <a:p>
            <a:r>
              <a:rPr lang="en-GB" dirty="0" smtClean="0"/>
              <a:t>Don’t be afraid to ask for help, or offer </a:t>
            </a:r>
            <a:r>
              <a:rPr lang="en-GB" dirty="0" smtClean="0"/>
              <a:t>it</a:t>
            </a:r>
          </a:p>
          <a:p>
            <a:r>
              <a:rPr lang="en-GB" b="1" dirty="0" smtClean="0"/>
              <a:t>Software Carpentry</a:t>
            </a:r>
            <a:r>
              <a:rPr lang="en-GB" dirty="0" smtClean="0"/>
              <a:t> &amp; </a:t>
            </a:r>
            <a:r>
              <a:rPr lang="en-GB" b="1" dirty="0" smtClean="0"/>
              <a:t>Data Carpentry</a:t>
            </a:r>
            <a:endParaRPr lang="en-GB" b="1" dirty="0" smtClean="0"/>
          </a:p>
          <a:p>
            <a:r>
              <a:rPr lang="en-GB" dirty="0" smtClean="0"/>
              <a:t>Keep attending industry / academic </a:t>
            </a:r>
            <a:r>
              <a:rPr lang="en-GB" dirty="0" err="1" smtClean="0"/>
              <a:t>meetups</a:t>
            </a:r>
            <a:r>
              <a:rPr lang="en-GB" dirty="0" smtClean="0"/>
              <a:t>, seminars and </a:t>
            </a:r>
            <a:r>
              <a:rPr lang="en-GB" dirty="0" err="1" smtClean="0"/>
              <a:t>hackathons</a:t>
            </a:r>
            <a:endParaRPr lang="en-GB" dirty="0" smtClean="0"/>
          </a:p>
          <a:p>
            <a:r>
              <a:rPr lang="en-GB" dirty="0" smtClean="0"/>
              <a:t>Become multilingual but don’t lose old skills</a:t>
            </a:r>
          </a:p>
          <a:p>
            <a:r>
              <a:rPr lang="en-GB" b="1" u="sng" dirty="0" smtClean="0"/>
              <a:t>Be organised.</a:t>
            </a:r>
            <a:endParaRPr lang="en-GB" b="1" u="sng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Fermi estimation</a:t>
            </a:r>
            <a:endParaRPr lang="en-GB" dirty="0"/>
          </a:p>
        </p:txBody>
      </p:sp>
      <p:pic>
        <p:nvPicPr>
          <p:cNvPr id="4" name="Content Placeholder 3" descr="Stagg_Field_reactor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1" r="58"/>
          <a:stretch>
            <a:fillRect/>
          </a:stretch>
        </p:blipFill>
        <p:spPr>
          <a:xfrm>
            <a:off x="2256087" y="1615552"/>
            <a:ext cx="4631825" cy="3626896"/>
          </a:xfrm>
        </p:spPr>
      </p:pic>
      <p:sp>
        <p:nvSpPr>
          <p:cNvPr id="5" name="Text Placeholder 4"/>
          <p:cNvSpPr>
            <a:spLocks noGrp="1"/>
          </p:cNvSpPr>
          <p:nvPr>
            <p:ph type="body" idx="4294967295"/>
          </p:nvPr>
        </p:nvSpPr>
        <p:spPr>
          <a:xfrm>
            <a:off x="457200" y="5242448"/>
            <a:ext cx="8229600" cy="883715"/>
          </a:xfrm>
        </p:spPr>
        <p:txBody>
          <a:bodyPr>
            <a:normAutofit fontScale="55000" lnSpcReduction="20000"/>
          </a:bodyPr>
          <a:lstStyle/>
          <a:p>
            <a:r>
              <a:rPr lang="en-GB" dirty="0" smtClean="0"/>
              <a:t>Order-of</a:t>
            </a:r>
            <a:r>
              <a:rPr lang="en-GB" baseline="0" dirty="0" smtClean="0"/>
              <a:t>-magnitude (10</a:t>
            </a:r>
            <a:r>
              <a:rPr lang="en-GB" baseline="30000" dirty="0" smtClean="0"/>
              <a:t>n</a:t>
            </a:r>
            <a:r>
              <a:rPr lang="en-GB" baseline="0" dirty="0" smtClean="0"/>
              <a:t>) calculations can get you a long way!</a:t>
            </a:r>
          </a:p>
          <a:p>
            <a:r>
              <a:rPr lang="en-GB" baseline="0" dirty="0" smtClean="0"/>
              <a:t>Also good for wrapping your mind around problems, which</a:t>
            </a:r>
            <a:r>
              <a:rPr lang="en-GB" dirty="0" smtClean="0"/>
              <a:t> in turn will help you </a:t>
            </a:r>
            <a:r>
              <a:rPr lang="en-GB" b="1" dirty="0" smtClean="0"/>
              <a:t>design experiments</a:t>
            </a:r>
            <a:r>
              <a:rPr lang="en-GB" dirty="0" smtClean="0"/>
              <a:t> and </a:t>
            </a:r>
            <a:r>
              <a:rPr lang="en-GB" b="1" dirty="0" smtClean="0"/>
              <a:t>sanity-check results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Big power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3441"/>
            <a:ext cx="8229600" cy="1665514"/>
          </a:xfrm>
        </p:spPr>
        <p:txBody>
          <a:bodyPr>
            <a:normAutofit fontScale="92500" lnSpcReduction="10000"/>
          </a:bodyPr>
          <a:lstStyle/>
          <a:p>
            <a:r>
              <a:rPr lang="en-GB" sz="2600" dirty="0" smtClean="0"/>
              <a:t>Effect size = </a:t>
            </a:r>
            <a:r>
              <a:rPr lang="en-US" sz="2800" dirty="0" err="1" smtClean="0"/>
              <a:t>𝛍</a:t>
            </a:r>
            <a:r>
              <a:rPr lang="en-US" sz="2800" dirty="0" smtClean="0"/>
              <a:t> - 𝛍</a:t>
            </a:r>
            <a:r>
              <a:rPr lang="en-US" sz="2800" baseline="-25000" dirty="0" smtClean="0"/>
              <a:t>0</a:t>
            </a:r>
            <a:r>
              <a:rPr lang="en-US" sz="2800" dirty="0" smtClean="0"/>
              <a:t> (difference from null)</a:t>
            </a:r>
          </a:p>
          <a:p>
            <a:r>
              <a:rPr lang="en-GB" sz="2600" dirty="0" smtClean="0"/>
              <a:t>Many of the effect sizes we might want to detect are </a:t>
            </a:r>
            <a:r>
              <a:rPr lang="en-GB" sz="2600" i="1" dirty="0" smtClean="0"/>
              <a:t>incredibly</a:t>
            </a:r>
            <a:r>
              <a:rPr lang="en-GB" sz="2600" i="0" dirty="0" smtClean="0"/>
              <a:t> small.</a:t>
            </a:r>
          </a:p>
          <a:p>
            <a:r>
              <a:rPr lang="en-GB" sz="2600" dirty="0" smtClean="0"/>
              <a:t>So we need </a:t>
            </a:r>
            <a:r>
              <a:rPr lang="en-GB" sz="2600" b="1" dirty="0" smtClean="0"/>
              <a:t>big</a:t>
            </a:r>
            <a:r>
              <a:rPr lang="en-GB" sz="2600" dirty="0" smtClean="0"/>
              <a:t> samples:</a:t>
            </a:r>
            <a:r>
              <a:rPr lang="en-GB" sz="2600" i="0" dirty="0" smtClean="0"/>
              <a:t> </a:t>
            </a:r>
            <a:endParaRPr lang="en-GB" sz="2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7200" y="3158701"/>
          <a:ext cx="8229600" cy="30286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990"/>
                <a:gridCol w="1786870"/>
                <a:gridCol w="1786870"/>
                <a:gridCol w="1786870"/>
              </a:tblGrid>
              <a:tr h="563456">
                <a:tc>
                  <a:txBody>
                    <a:bodyPr/>
                    <a:lstStyle/>
                    <a:p>
                      <a:pPr algn="r"/>
                      <a:r>
                        <a:rPr lang="en-GB" dirty="0" smtClean="0"/>
                        <a:t>Effect size (</a:t>
                      </a:r>
                      <a:r>
                        <a:rPr lang="en-US" dirty="0" smtClean="0"/>
                        <a:t>𝛍</a:t>
                      </a:r>
                      <a:r>
                        <a:rPr lang="en-US" baseline="0" dirty="0" smtClean="0"/>
                        <a:t>-</a:t>
                      </a:r>
                      <a:r>
                        <a:rPr lang="en-US" dirty="0" smtClean="0"/>
                        <a:t>𝛍</a:t>
                      </a:r>
                      <a:r>
                        <a:rPr lang="en-US" baseline="-25000" dirty="0" smtClean="0"/>
                        <a:t>0</a:t>
                      </a:r>
                      <a:r>
                        <a:rPr lang="en-GB" dirty="0" smtClean="0"/>
                        <a:t>):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+1.0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+0.1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+0.01</a:t>
                      </a:r>
                      <a:endParaRPr lang="en-GB" dirty="0"/>
                    </a:p>
                  </a:txBody>
                  <a:tcPr anchor="ctr"/>
                </a:tc>
              </a:tr>
              <a:tr h="281367">
                <a:tc>
                  <a:txBody>
                    <a:bodyPr/>
                    <a:lstStyle/>
                    <a:p>
                      <a:pPr algn="l"/>
                      <a:r>
                        <a:rPr lang="en-GB" dirty="0" smtClean="0"/>
                        <a:t>Detect with ANOVA at: 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Expected N: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N</a:t>
                      </a:r>
                      <a:endParaRPr lang="en-GB" dirty="0"/>
                    </a:p>
                  </a:txBody>
                  <a:tcPr anchor="ctr"/>
                </a:tc>
              </a:tr>
              <a:tr h="699818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/>
                        <a:t>𝛂</a:t>
                      </a:r>
                      <a:r>
                        <a:rPr lang="en-US" dirty="0" smtClean="0"/>
                        <a:t> = 0.05, </a:t>
                      </a:r>
                      <a:r>
                        <a:rPr lang="en-US" dirty="0" err="1" smtClean="0"/>
                        <a:t>𝛃</a:t>
                      </a:r>
                      <a:r>
                        <a:rPr lang="en-US" dirty="0" smtClean="0"/>
                        <a:t> =0.5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1,570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156,978</a:t>
                      </a:r>
                      <a:endParaRPr lang="en-GB" dirty="0"/>
                    </a:p>
                  </a:txBody>
                  <a:tcPr anchor="ctr"/>
                </a:tc>
              </a:tr>
              <a:tr h="699818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/>
                        <a:t>𝛂</a:t>
                      </a:r>
                      <a:r>
                        <a:rPr lang="en-US" dirty="0" smtClean="0"/>
                        <a:t> = 0.01, </a:t>
                      </a:r>
                      <a:r>
                        <a:rPr lang="en-US" dirty="0" err="1" smtClean="0"/>
                        <a:t>𝛃</a:t>
                      </a:r>
                      <a:r>
                        <a:rPr lang="en-US" dirty="0" smtClean="0"/>
                        <a:t> =0.5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2,336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233,580</a:t>
                      </a:r>
                      <a:endParaRPr lang="en-GB" dirty="0"/>
                    </a:p>
                  </a:txBody>
                  <a:tcPr anchor="ctr"/>
                </a:tc>
              </a:tr>
              <a:tr h="699818">
                <a:tc>
                  <a:txBody>
                    <a:bodyPr/>
                    <a:lstStyle/>
                    <a:p>
                      <a:pPr algn="r"/>
                      <a:r>
                        <a:rPr lang="en-US" dirty="0" err="1" smtClean="0"/>
                        <a:t>𝛂</a:t>
                      </a:r>
                      <a:r>
                        <a:rPr lang="en-US" dirty="0" smtClean="0"/>
                        <a:t> = 0.001, </a:t>
                      </a:r>
                      <a:r>
                        <a:rPr lang="en-US" dirty="0" err="1" smtClean="0"/>
                        <a:t>𝛃</a:t>
                      </a:r>
                      <a:r>
                        <a:rPr lang="en-US" dirty="0" smtClean="0"/>
                        <a:t> =0.5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37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3,415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341,499</a:t>
                      </a:r>
                      <a:endParaRPr lang="en-GB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6220745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 smtClean="0"/>
              <a:t>See e.g. </a:t>
            </a:r>
          </a:p>
          <a:p>
            <a:r>
              <a:rPr lang="en-US" sz="900" dirty="0" smtClean="0">
                <a:hlinkClick r:id="rId2"/>
              </a:rPr>
              <a:t>http://www.sample-size.net/sample-size-means/</a:t>
            </a:r>
          </a:p>
          <a:p>
            <a:r>
              <a:rPr lang="en-US" sz="900" dirty="0" smtClean="0">
                <a:hlinkClick r:id="rId2"/>
              </a:rPr>
              <a:t>http://www.bristol.ac.uk/caite/geocode/newcastleshortcourse/powerandsamplesize.pdf</a:t>
            </a:r>
            <a:endParaRPr lang="en-US" sz="900" dirty="0" smtClean="0"/>
          </a:p>
          <a:p>
            <a:endParaRPr lang="en-GB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Formats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136101"/>
          </a:xfrm>
        </p:spPr>
        <p:txBody>
          <a:bodyPr>
            <a:normAutofit fontScale="77500" lnSpcReduction="20000"/>
          </a:bodyPr>
          <a:lstStyle/>
          <a:p>
            <a:r>
              <a:rPr lang="en-GB" dirty="0" smtClean="0"/>
              <a:t>Get used to dealing with </a:t>
            </a:r>
            <a:r>
              <a:rPr lang="en-GB" i="1" dirty="0" smtClean="0"/>
              <a:t>zillions </a:t>
            </a:r>
            <a:r>
              <a:rPr lang="en-GB" dirty="0" smtClean="0"/>
              <a:t>of formats, and converting between them</a:t>
            </a:r>
          </a:p>
          <a:p>
            <a:r>
              <a:rPr lang="en-GB" dirty="0" smtClean="0"/>
              <a:t>D-R-Y</a:t>
            </a:r>
            <a:r>
              <a:rPr lang="en-GB" baseline="0" dirty="0" smtClean="0"/>
              <a:t> still applies, so look for libraries to help you first – but always check the output(!)</a:t>
            </a:r>
          </a:p>
          <a:p>
            <a:r>
              <a:rPr lang="en-GB" baseline="0" dirty="0" smtClean="0"/>
              <a:t>When writing research data yourself, consider the person coming after you…</a:t>
            </a:r>
            <a:endParaRPr lang="en-GB" dirty="0"/>
          </a:p>
        </p:txBody>
      </p:sp>
      <p:pic>
        <p:nvPicPr>
          <p:cNvPr id="4" name="Picture 3" descr="standard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453" y="3736301"/>
            <a:ext cx="4921094" cy="27858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8850" y="274638"/>
            <a:ext cx="5187950" cy="1143000"/>
          </a:xfrm>
        </p:spPr>
        <p:txBody>
          <a:bodyPr>
            <a:normAutofit fontScale="90000"/>
          </a:bodyPr>
          <a:lstStyle/>
          <a:p>
            <a:r>
              <a:rPr lang="en-GB" dirty="0" smtClean="0"/>
              <a:t>Notes, comments and metadata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650" y="1600200"/>
            <a:ext cx="6102350" cy="4904196"/>
          </a:xfrm>
        </p:spPr>
        <p:txBody>
          <a:bodyPr>
            <a:noAutofit/>
          </a:bodyPr>
          <a:lstStyle/>
          <a:p>
            <a:r>
              <a:rPr lang="en-GB" sz="1900" dirty="0" smtClean="0"/>
              <a:t>Record </a:t>
            </a:r>
            <a:r>
              <a:rPr lang="en-GB" sz="1900" i="1" dirty="0" smtClean="0"/>
              <a:t>everything</a:t>
            </a:r>
            <a:r>
              <a:rPr lang="en-GB" sz="1900" b="0" i="0" baseline="0" dirty="0" smtClean="0"/>
              <a:t> if you </a:t>
            </a:r>
            <a:r>
              <a:rPr lang="en-GB" sz="1900" b="1" i="0" baseline="0" dirty="0" smtClean="0"/>
              <a:t>ever</a:t>
            </a:r>
            <a:r>
              <a:rPr lang="en-GB" sz="1900" b="0" i="0" baseline="0" dirty="0" smtClean="0"/>
              <a:t> want to repeat it. </a:t>
            </a:r>
          </a:p>
          <a:p>
            <a:r>
              <a:rPr lang="en-GB" sz="1900" b="0" i="0" baseline="0" dirty="0" smtClean="0"/>
              <a:t>Casual notebooks (</a:t>
            </a:r>
            <a:r>
              <a:rPr lang="en-GB" sz="1900" b="0" i="0" baseline="0" dirty="0" err="1" smtClean="0"/>
              <a:t>Evernote</a:t>
            </a:r>
            <a:r>
              <a:rPr lang="en-GB" sz="1900" b="0" i="0" baseline="0" dirty="0" smtClean="0"/>
              <a:t>, Notes etc) all useful</a:t>
            </a:r>
          </a:p>
          <a:p>
            <a:r>
              <a:rPr lang="en-GB" sz="1900" b="0" i="0" baseline="0" dirty="0" smtClean="0"/>
              <a:t>Metadata, parameters and versions for</a:t>
            </a:r>
            <a:r>
              <a:rPr lang="en-GB" sz="1900" b="0" i="0" dirty="0" smtClean="0"/>
              <a:t> analyses</a:t>
            </a:r>
          </a:p>
          <a:p>
            <a:r>
              <a:rPr lang="en-GB" sz="1900" dirty="0" smtClean="0"/>
              <a:t>Good lab-book </a:t>
            </a:r>
            <a:r>
              <a:rPr lang="en-GB" sz="1900" b="1" dirty="0" smtClean="0"/>
              <a:t>as important</a:t>
            </a:r>
            <a:r>
              <a:rPr lang="en-GB" sz="1900" dirty="0" smtClean="0"/>
              <a:t> as wet science</a:t>
            </a:r>
          </a:p>
          <a:p>
            <a:r>
              <a:rPr lang="en-GB" sz="1900" dirty="0" smtClean="0"/>
              <a:t>Ever more tools appearing to help track analyses (</a:t>
            </a:r>
            <a:r>
              <a:rPr lang="en-GB" sz="1900" dirty="0" err="1" smtClean="0"/>
              <a:t>iPython</a:t>
            </a:r>
            <a:r>
              <a:rPr lang="en-GB" sz="1900" dirty="0" smtClean="0"/>
              <a:t>, R notebooks, etc)</a:t>
            </a:r>
          </a:p>
          <a:p>
            <a:r>
              <a:rPr lang="en-GB" sz="1900" dirty="0" smtClean="0"/>
              <a:t>Code needs to be well commented, well named, and well designed</a:t>
            </a:r>
            <a:r>
              <a:rPr lang="en-GB" sz="1900" dirty="0" smtClean="0"/>
              <a:t> </a:t>
            </a:r>
          </a:p>
          <a:p>
            <a:r>
              <a:rPr lang="en-GB" sz="1900" dirty="0" smtClean="0"/>
              <a:t>(</a:t>
            </a:r>
            <a:r>
              <a:rPr lang="en-GB" sz="1900" strike="sngStrike" dirty="0" smtClean="0"/>
              <a:t>GOD objects</a:t>
            </a:r>
            <a:r>
              <a:rPr lang="en-GB" sz="1900" dirty="0" smtClean="0"/>
              <a:t>)</a:t>
            </a:r>
          </a:p>
        </p:txBody>
      </p:sp>
      <p:pic>
        <p:nvPicPr>
          <p:cNvPr id="4" name="Picture 3" descr="xkcd_stac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" y="0"/>
            <a:ext cx="3041650" cy="6765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004696" cy="1143000"/>
          </a:xfrm>
        </p:spPr>
        <p:txBody>
          <a:bodyPr/>
          <a:lstStyle/>
          <a:p>
            <a:r>
              <a:rPr lang="en-GB" dirty="0" err="1" smtClean="0"/>
              <a:t>IDEs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449" y="1600200"/>
            <a:ext cx="5501712" cy="4525963"/>
          </a:xfrm>
        </p:spPr>
        <p:txBody>
          <a:bodyPr>
            <a:normAutofit fontScale="85000" lnSpcReduction="20000"/>
          </a:bodyPr>
          <a:lstStyle/>
          <a:p>
            <a:r>
              <a:rPr lang="en-GB" dirty="0" smtClean="0"/>
              <a:t>Integrated development</a:t>
            </a:r>
            <a:r>
              <a:rPr lang="en-GB" baseline="0" dirty="0" smtClean="0"/>
              <a:t> environment – anything that makes it easier to organise, import, write, test, build and publish code.</a:t>
            </a:r>
            <a:endParaRPr lang="en-GB" baseline="0" dirty="0" smtClean="0"/>
          </a:p>
          <a:p>
            <a:r>
              <a:rPr lang="en-GB" dirty="0" smtClean="0"/>
              <a:t>Full </a:t>
            </a:r>
            <a:r>
              <a:rPr lang="en-GB" dirty="0" err="1" smtClean="0"/>
              <a:t>IDEs</a:t>
            </a:r>
            <a:r>
              <a:rPr lang="en-GB" dirty="0" smtClean="0"/>
              <a:t>:</a:t>
            </a:r>
            <a:endParaRPr lang="en-GB" baseline="0" dirty="0" smtClean="0"/>
          </a:p>
          <a:p>
            <a:pPr lvl="1"/>
            <a:r>
              <a:rPr lang="en-GB" dirty="0" smtClean="0"/>
              <a:t>Eclipse (mainly Java)</a:t>
            </a:r>
          </a:p>
          <a:p>
            <a:pPr lvl="1"/>
            <a:r>
              <a:rPr lang="en-GB" dirty="0" err="1" smtClean="0"/>
              <a:t>Xcode</a:t>
            </a:r>
            <a:r>
              <a:rPr lang="en-GB" dirty="0" smtClean="0"/>
              <a:t> (</a:t>
            </a:r>
            <a:r>
              <a:rPr lang="en-GB" dirty="0" err="1" smtClean="0"/>
              <a:t>iOS</a:t>
            </a:r>
            <a:r>
              <a:rPr lang="en-GB" dirty="0" smtClean="0"/>
              <a:t>, C)</a:t>
            </a:r>
          </a:p>
          <a:p>
            <a:pPr lvl="1"/>
            <a:r>
              <a:rPr lang="en-GB" dirty="0" err="1" smtClean="0"/>
              <a:t>Rstudio</a:t>
            </a:r>
            <a:endParaRPr lang="en-GB" dirty="0" smtClean="0"/>
          </a:p>
          <a:p>
            <a:r>
              <a:rPr lang="en-GB" dirty="0" smtClean="0"/>
              <a:t>High-powered text editors:</a:t>
            </a:r>
          </a:p>
          <a:p>
            <a:pPr lvl="1"/>
            <a:r>
              <a:rPr lang="en-GB" dirty="0" smtClean="0"/>
              <a:t>Atom</a:t>
            </a:r>
          </a:p>
          <a:p>
            <a:pPr lvl="1"/>
            <a:r>
              <a:rPr lang="en-GB" dirty="0" err="1" smtClean="0"/>
              <a:t>TextWrangler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4" name="Picture 3" descr="atom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568" y="4541532"/>
            <a:ext cx="3298536" cy="1842828"/>
          </a:xfrm>
          <a:prstGeom prst="rect">
            <a:avLst/>
          </a:prstGeom>
        </p:spPr>
      </p:pic>
      <p:pic>
        <p:nvPicPr>
          <p:cNvPr id="5" name="Picture 4" descr="bioinformatics-screen-portrai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200" y="625753"/>
            <a:ext cx="3163130" cy="37685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715000"/>
            <a:ext cx="8229600" cy="1143000"/>
          </a:xfrm>
        </p:spPr>
        <p:txBody>
          <a:bodyPr/>
          <a:lstStyle/>
          <a:p>
            <a:r>
              <a:rPr lang="en-GB" dirty="0" smtClean="0"/>
              <a:t>Code optimisation…</a:t>
            </a:r>
            <a:endParaRPr lang="en-GB" dirty="0"/>
          </a:p>
        </p:txBody>
      </p:sp>
      <p:pic>
        <p:nvPicPr>
          <p:cNvPr id="4" name="Content Placeholder 3" descr="is_it_worth_the_time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697" r="-2346"/>
          <a:stretch>
            <a:fillRect/>
          </a:stretch>
        </p:blipFill>
        <p:spPr>
          <a:xfrm>
            <a:off x="913381" y="110425"/>
            <a:ext cx="7317238" cy="5715000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1233</Words>
  <Application>Microsoft Macintosh PowerPoint</Application>
  <PresentationFormat>On-screen Show (4:3)</PresentationFormat>
  <Paragraphs>175</Paragraphs>
  <Slides>24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Office Theme</vt:lpstr>
      <vt:lpstr>Our toolbox</vt:lpstr>
      <vt:lpstr>Recap</vt:lpstr>
      <vt:lpstr>The tools</vt:lpstr>
      <vt:lpstr>Fermi estimation</vt:lpstr>
      <vt:lpstr>Big power</vt:lpstr>
      <vt:lpstr>Formats</vt:lpstr>
      <vt:lpstr>Notes, comments and metadata</vt:lpstr>
      <vt:lpstr>IDEs</vt:lpstr>
      <vt:lpstr>Code optimisation…</vt:lpstr>
      <vt:lpstr>Benchmarking</vt:lpstr>
      <vt:lpstr>Algorithm complexity</vt:lpstr>
      <vt:lpstr>Parallelisation</vt:lpstr>
      <vt:lpstr>Array jobs</vt:lpstr>
      <vt:lpstr>Highly parallel / MPI jobs</vt:lpstr>
      <vt:lpstr>HPC vs HTC</vt:lpstr>
      <vt:lpstr>HPC vs HTC</vt:lpstr>
      <vt:lpstr>HPC vs HTC</vt:lpstr>
      <vt:lpstr>GPUs and MCMC/agent-based modelling</vt:lpstr>
      <vt:lpstr>Cloud</vt:lpstr>
      <vt:lpstr>Docker and VMs</vt:lpstr>
      <vt:lpstr>Docker and VMs</vt:lpstr>
      <vt:lpstr>Automated testing / integration</vt:lpstr>
      <vt:lpstr>Bioboxes</vt:lpstr>
      <vt:lpstr>ResearchObject</vt:lpstr>
    </vt:vector>
  </TitlesOfParts>
  <Company>WIMM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toolbox</dc:title>
  <dc:creator>Joe Parker</dc:creator>
  <cp:lastModifiedBy>Joe Parker</cp:lastModifiedBy>
  <cp:revision>64</cp:revision>
  <cp:lastPrinted>2017-11-16T07:58:32Z</cp:lastPrinted>
  <dcterms:created xsi:type="dcterms:W3CDTF">2017-11-16T08:11:23Z</dcterms:created>
  <dcterms:modified xsi:type="dcterms:W3CDTF">2017-11-16T09:32:20Z</dcterms:modified>
</cp:coreProperties>
</file>